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2"/>
  </p:sldMasterIdLst>
  <p:notesMasterIdLst>
    <p:notesMasterId r:id="rId17"/>
  </p:notesMasterIdLst>
  <p:handoutMasterIdLst>
    <p:handoutMasterId r:id="rId18"/>
  </p:handoutMasterIdLst>
  <p:sldIdLst>
    <p:sldId id="257" r:id="rId3"/>
    <p:sldId id="263" r:id="rId4"/>
    <p:sldId id="1699" r:id="rId5"/>
    <p:sldId id="1700" r:id="rId6"/>
    <p:sldId id="1701" r:id="rId7"/>
    <p:sldId id="1692" r:id="rId8"/>
    <p:sldId id="1702" r:id="rId9"/>
    <p:sldId id="1703" r:id="rId10"/>
    <p:sldId id="1704" r:id="rId11"/>
    <p:sldId id="265" r:id="rId12"/>
    <p:sldId id="283" r:id="rId13"/>
    <p:sldId id="279" r:id="rId14"/>
    <p:sldId id="261" r:id="rId15"/>
    <p:sldId id="260" r:id="rId16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AC35402-1AF4-004E-BC75-AB02F7812A44}">
          <p14:sldIdLst>
            <p14:sldId id="257"/>
            <p14:sldId id="263"/>
          </p14:sldIdLst>
        </p14:section>
        <p14:section name="spfx" id="{E246A876-431E-4E4A-8C29-39D16E6C9554}">
          <p14:sldIdLst>
            <p14:sldId id="1699"/>
            <p14:sldId id="1700"/>
            <p14:sldId id="1701"/>
          </p14:sldIdLst>
        </p14:section>
        <p14:section name="granting scopes to spo tenants" id="{37C08BB6-830D-9C4F-AB77-DBFA13E2A6C0}">
          <p14:sldIdLst>
            <p14:sldId id="1692"/>
            <p14:sldId id="1702"/>
            <p14:sldId id="1703"/>
            <p14:sldId id="1704"/>
            <p14:sldId id="265"/>
          </p14:sldIdLst>
        </p14:section>
        <p14:section name="outro" id="{00537C7C-1C44-D648-8CFB-1BB78D029B00}">
          <p14:sldIdLst>
            <p14:sldId id="283"/>
            <p14:sldId id="279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261" autoAdjust="0"/>
    <p:restoredTop sz="87476" autoAdjust="0"/>
  </p:normalViewPr>
  <p:slideViewPr>
    <p:cSldViewPr snapToGrid="0">
      <p:cViewPr varScale="1">
        <p:scale>
          <a:sx n="101" d="100"/>
          <a:sy n="101" d="100"/>
        </p:scale>
        <p:origin x="224" y="14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6/28/18 5:18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0.jpe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6/28/18 5:18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6/28/18 5:19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6/28/18 5:18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review from the previous section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6/28/18 6:22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991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6/28/18 6:18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6/28/18 6:06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512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6/28/18 5:18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6/28/18 5:18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78952"/>
            <a:ext cx="12436475" cy="5815573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0" fontAlgn="base">
              <a:spcBef>
                <a:spcPct val="0"/>
              </a:spcBef>
              <a:spcAft>
                <a:spcPct val="0"/>
              </a:spcAft>
            </a:pPr>
            <a:endParaRPr lang="en-US" sz="1836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8849" y="1476622"/>
            <a:ext cx="11378776" cy="2360774"/>
          </a:xfrm>
        </p:spPr>
        <p:txBody>
          <a:bodyPr/>
          <a:lstStyle>
            <a:lvl1pPr marL="0" indent="0">
              <a:lnSpc>
                <a:spcPct val="95000"/>
              </a:lnSpc>
              <a:buNone/>
              <a:defRPr sz="326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1pPr>
            <a:lvl2pPr marL="346486" indent="0">
              <a:lnSpc>
                <a:spcPct val="95000"/>
              </a:lnSpc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2pPr>
            <a:lvl3pPr marL="584492" indent="0">
              <a:lnSpc>
                <a:spcPct val="95000"/>
              </a:lnSpc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3pPr>
            <a:lvl4pPr marL="814403" indent="0">
              <a:lnSpc>
                <a:spcPct val="95000"/>
              </a:lnSpc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4pPr>
            <a:lvl5pPr marL="1050791" indent="0">
              <a:lnSpc>
                <a:spcPct val="95000"/>
              </a:lnSpc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33220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240229"/>
          </a:xfrm>
        </p:spPr>
        <p:txBody>
          <a:bodyPr>
            <a:spAutoFit/>
          </a:bodyPr>
          <a:lstStyle>
            <a:lvl3pPr>
              <a:defRPr sz="2399"/>
            </a:lvl3pPr>
            <a:lvl4pPr>
              <a:defRPr sz="1999"/>
            </a:lvl4pPr>
            <a:lvl5pPr>
              <a:defRPr sz="1999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67763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2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0" r:id="rId27"/>
    <p:sldLayoutId id="2147484551" r:id="rId28"/>
    <p:sldLayoutId id="2147484552" r:id="rId29"/>
    <p:sldLayoutId id="2147484553" r:id="rId30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sharepoint/dev/spfx/sharepoint-framework-overview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docs.microsoft.com/en-us/sharepoint/dev/spfx/use-aad-tutorial" TargetMode="External"/><Relationship Id="rId4" Type="http://schemas.openxmlformats.org/officeDocument/2006/relationships/hyperlink" Target="https://docs.microsoft.com/en-us/sharepoint/dev/spfx/use-msgraph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7" y="3036319"/>
            <a:ext cx="7566343" cy="1828800"/>
          </a:xfrm>
        </p:spPr>
        <p:txBody>
          <a:bodyPr/>
          <a:lstStyle/>
          <a:p>
            <a:r>
              <a:rPr lang="en-US" dirty="0"/>
              <a:t>Leveraging the Microsoft Graph API from the SharePoint Framework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Understanding how SharePoint Framework accesses the</a:t>
            </a:r>
            <a:br>
              <a:rPr lang="en-US" dirty="0"/>
            </a:br>
            <a:r>
              <a:rPr lang="en-US" dirty="0"/>
              <a:t>Microsoft Graph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r>
              <a:rPr lang="en-US" sz="2400" dirty="0"/>
              <a:t>Accessing User Calendar Events from the Microsoft Graph in a SharePoint Framework Client-Side Web Part</a:t>
            </a:r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6DC1DD7-AB14-4DCF-855A-358C7CE4B7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7091" y="0"/>
            <a:ext cx="6549384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9" y="2621905"/>
            <a:ext cx="4234184" cy="22344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Users of Office 365 and SharePoint Online are already authenticated with their Azure AD work or school account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Tenant administrators grant Microsoft Graph scopes to SharePoint Online tenants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All client–side calls from that tenant proxy requests to the Microsoft Graph via the SharePoint Azure AD application</a:t>
            </a:r>
          </a:p>
        </p:txBody>
      </p:sp>
    </p:spTree>
    <p:extLst>
      <p:ext uri="{BB962C8B-B14F-4D97-AF65-F5344CB8AC3E}">
        <p14:creationId xmlns:p14="http://schemas.microsoft.com/office/powerpoint/2010/main" val="1749606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B3A684-C5C1-4B91-8D72-E2DBE6DAFFCC}"/>
              </a:ext>
            </a:extLst>
          </p:cNvPr>
          <p:cNvSpPr/>
          <p:nvPr/>
        </p:nvSpPr>
        <p:spPr bwMode="auto">
          <a:xfrm>
            <a:off x="0" y="1504710"/>
            <a:ext cx="12436475" cy="459129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further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30734"/>
            <a:ext cx="11533187" cy="2723823"/>
          </a:xfrm>
        </p:spPr>
        <p:txBody>
          <a:bodyPr/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800" dirty="0">
                <a:latin typeface="+mj-lt"/>
              </a:rPr>
              <a:t>SharePoint Framework Documentation</a:t>
            </a:r>
          </a:p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r>
              <a:rPr lang="en-US" sz="1800" dirty="0">
                <a:latin typeface="+mj-lt"/>
                <a:hlinkClick r:id="rId3"/>
              </a:rPr>
              <a:t>https://docs.microsoft.com/sharepoint/dev/spfx/sharepoint-framework-overview</a:t>
            </a:r>
            <a:endParaRPr lang="en-US" sz="1800" dirty="0">
              <a:latin typeface="+mj-lt"/>
            </a:endParaRPr>
          </a:p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endParaRPr lang="en-US" sz="1800" dirty="0">
              <a:latin typeface="+mj-lt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800" dirty="0">
                <a:latin typeface="+mj-lt"/>
              </a:rPr>
              <a:t>Use the </a:t>
            </a:r>
            <a:r>
              <a:rPr lang="en-US" sz="1800" dirty="0" err="1">
                <a:latin typeface="+mj-lt"/>
              </a:rPr>
              <a:t>MSGraphClient</a:t>
            </a:r>
            <a:r>
              <a:rPr lang="en-US" sz="1800" dirty="0">
                <a:latin typeface="+mj-lt"/>
              </a:rPr>
              <a:t> to Connect to Microsoft Graph</a:t>
            </a:r>
          </a:p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r>
              <a:rPr lang="en-US" sz="1800" dirty="0">
                <a:latin typeface="+mj-lt"/>
                <a:hlinkClick r:id="rId4"/>
              </a:rPr>
              <a:t>https://docs.microsoft.com/sharepoint/dev/spfx/use-msgraph</a:t>
            </a:r>
            <a:r>
              <a:rPr lang="en-US" sz="1800" dirty="0">
                <a:latin typeface="+mj-lt"/>
              </a:rPr>
              <a:t> </a:t>
            </a:r>
          </a:p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endParaRPr lang="en-US" sz="1600" dirty="0"/>
          </a:p>
          <a:p>
            <a:pPr marL="342900" indent="-342900" defTabSz="914400">
              <a:lnSpc>
                <a:spcPct val="100000"/>
              </a:lnSpc>
              <a:spcBef>
                <a:spcPts val="600"/>
              </a:spcBef>
              <a:buSzTx/>
            </a:pPr>
            <a:r>
              <a:rPr lang="en-US" sz="1800" b="1" dirty="0">
                <a:latin typeface="+mj-lt"/>
              </a:rPr>
              <a:t>Consume Microsoft Graph (tutorial)</a:t>
            </a:r>
          </a:p>
          <a:p>
            <a:pPr marL="342900" indent="-342900" defTabSz="914400">
              <a:lnSpc>
                <a:spcPct val="100000"/>
              </a:lnSpc>
              <a:spcBef>
                <a:spcPts val="600"/>
              </a:spcBef>
              <a:buSzTx/>
            </a:pPr>
            <a:r>
              <a:rPr lang="en-US" sz="1800" b="1" dirty="0">
                <a:latin typeface="+mj-lt"/>
                <a:hlinkClick r:id="rId5"/>
              </a:rPr>
              <a:t>https://docs.microsoft.com/sharepoint/dev/spfx/use-aad-tutorial</a:t>
            </a:r>
            <a:r>
              <a:rPr lang="en-US" sz="1800" b="1" dirty="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1677545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Microsoft Graph </a:t>
            </a:r>
            <a:br>
              <a:rPr lang="en-US" sz="2800" dirty="0"/>
            </a:br>
            <a:r>
              <a:rPr lang="en-US" sz="2800" dirty="0"/>
              <a:t>REST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Understanding how the SharePoint Framework and calls the Microsoft Graph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Granting SharePoint Online Tenants scopes to access Microsoft Graph Resources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Resources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96BE08-91C8-1044-94EC-F3AD630E9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365 and SharePoint Online Users Already Authenticated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07526E-11FD-B74B-9E33-D4816D7D71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397853"/>
          </a:xfrm>
        </p:spPr>
        <p:txBody>
          <a:bodyPr/>
          <a:lstStyle/>
          <a:p>
            <a:r>
              <a:rPr lang="en-US" sz="2400" dirty="0"/>
              <a:t>Users in Office 365 are already authenticated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SharePoint Online &amp; Office 365 share the same Azure AD dependency as Microsoft Graph</a:t>
            </a:r>
          </a:p>
          <a:p>
            <a:pPr lvl="1"/>
            <a:r>
              <a:rPr lang="en-US" sz="2000" dirty="0"/>
              <a:t>Users login to Office 365 with their Work &amp; School account (Azure AD)</a:t>
            </a:r>
            <a:endParaRPr lang="en-US" dirty="0"/>
          </a:p>
          <a:p>
            <a:pPr lvl="1"/>
            <a:endParaRPr lang="en-US" sz="2000" dirty="0"/>
          </a:p>
          <a:p>
            <a:r>
              <a:rPr lang="en-US" sz="2400" dirty="0"/>
              <a:t>Calls to the Microsoft Graph are proxied through SharePoint Online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Eliminates the need for creation of a separate Azure AD application</a:t>
            </a:r>
          </a:p>
          <a:p>
            <a:pPr lvl="1"/>
            <a:r>
              <a:rPr lang="en-US" sz="2000" dirty="0"/>
              <a:t>Does not bypass any permission / scope requirements</a:t>
            </a:r>
          </a:p>
          <a:p>
            <a:pPr lvl="1"/>
            <a:r>
              <a:rPr lang="en-US" sz="2000" dirty="0"/>
              <a:t>Can only access business entities, not consumer entities</a:t>
            </a:r>
          </a:p>
        </p:txBody>
      </p:sp>
    </p:spTree>
    <p:extLst>
      <p:ext uri="{BB962C8B-B14F-4D97-AF65-F5344CB8AC3E}">
        <p14:creationId xmlns:p14="http://schemas.microsoft.com/office/powerpoint/2010/main" val="170789335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BDA89-FC75-FA46-9789-8ECABE2A7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Secured Services from Client-side Code is a Challenge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60E44-B11D-5948-9ACA-1D2FC34B26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090077"/>
          </a:xfrm>
        </p:spPr>
        <p:txBody>
          <a:bodyPr/>
          <a:lstStyle/>
          <a:p>
            <a:r>
              <a:rPr lang="en-US" sz="2400" dirty="0"/>
              <a:t>Calling a secured service, like Microsoft Graph, requires the acquisition of a token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Authenticate and get authorized with Azure AD using an Azure AD application</a:t>
            </a:r>
          </a:p>
          <a:p>
            <a:pPr lvl="1"/>
            <a:r>
              <a:rPr lang="en-US" sz="2000" dirty="0"/>
              <a:t>Interactive login &amp; programmatic acquisition of access token</a:t>
            </a:r>
          </a:p>
          <a:p>
            <a:endParaRPr lang="en-US" dirty="0"/>
          </a:p>
          <a:p>
            <a:r>
              <a:rPr lang="en-US" sz="2400" dirty="0"/>
              <a:t>Client-side applications cannot securely do this across domains seamlessly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Can’t store application ID’s and secrets client side as they cannot be protected</a:t>
            </a:r>
          </a:p>
          <a:p>
            <a:pPr lvl="1"/>
            <a:r>
              <a:rPr lang="en-US" sz="2000" dirty="0"/>
              <a:t>Require an authentication prompt with a popup or redirection</a:t>
            </a:r>
          </a:p>
        </p:txBody>
      </p:sp>
    </p:spTree>
    <p:extLst>
      <p:ext uri="{BB962C8B-B14F-4D97-AF65-F5344CB8AC3E}">
        <p14:creationId xmlns:p14="http://schemas.microsoft.com/office/powerpoint/2010/main" val="280975459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AB0C9-D2F8-7441-A649-99DA1C861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Proxy Calls to Secured Services through Existing Application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FEFE6-4942-F149-B356-9EE55700B6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736407"/>
          </a:xfrm>
        </p:spPr>
        <p:txBody>
          <a:bodyPr/>
          <a:lstStyle/>
          <a:p>
            <a:r>
              <a:rPr lang="en-US" sz="2400" dirty="0"/>
              <a:t>SharePoint Online already has an Azure AD application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Client-side solutions in SharePoint Online call the SharePoint REST API in the same domain</a:t>
            </a:r>
          </a:p>
          <a:p>
            <a:pPr lvl="1"/>
            <a:r>
              <a:rPr lang="en-US" sz="2000" dirty="0"/>
              <a:t>No extra authentication required</a:t>
            </a:r>
          </a:p>
          <a:p>
            <a:pPr lvl="1"/>
            <a:r>
              <a:rPr lang="en-US" sz="2000" dirty="0"/>
              <a:t>Provided these tenants have granted the necessary scopes, SharePoint will call the Microsoft Graph</a:t>
            </a:r>
          </a:p>
          <a:p>
            <a:pPr lvl="1"/>
            <a:r>
              <a:rPr lang="en-US" sz="2000" dirty="0"/>
              <a:t>Responses from the Microsoft Graph are returned back to the client-side application</a:t>
            </a:r>
          </a:p>
          <a:p>
            <a:pPr lvl="1"/>
            <a:endParaRPr lang="en-US" sz="2000" dirty="0"/>
          </a:p>
          <a:p>
            <a:r>
              <a:rPr lang="en-US" sz="2400" dirty="0"/>
              <a:t>Permission requests to Azure AD applications (aka: resources) must be approved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Only SharePoint Online tenant administrators can grant / reject permission requests</a:t>
            </a:r>
          </a:p>
          <a:p>
            <a:pPr lvl="1"/>
            <a:r>
              <a:rPr lang="en-US" sz="2000" dirty="0"/>
              <a:t>Approved permissions are available to all client-side solutions in a tenant</a:t>
            </a:r>
          </a:p>
        </p:txBody>
      </p:sp>
    </p:spTree>
    <p:extLst>
      <p:ext uri="{BB962C8B-B14F-4D97-AF65-F5344CB8AC3E}">
        <p14:creationId xmlns:p14="http://schemas.microsoft.com/office/powerpoint/2010/main" val="106437845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ABE6CC-6A72-454B-B6F9-4D9DFD21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899477"/>
            <a:ext cx="9878397" cy="3629025"/>
          </a:xfrm>
        </p:spPr>
        <p:txBody>
          <a:bodyPr/>
          <a:lstStyle/>
          <a:p>
            <a:r>
              <a:rPr lang="en-US" dirty="0"/>
              <a:t>Granting Scopes to Azure AD Protected Resources in SharePoint Online</a:t>
            </a:r>
          </a:p>
        </p:txBody>
      </p:sp>
    </p:spTree>
    <p:extLst>
      <p:ext uri="{BB962C8B-B14F-4D97-AF65-F5344CB8AC3E}">
        <p14:creationId xmlns:p14="http://schemas.microsoft.com/office/powerpoint/2010/main" val="208826688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D52315-2A92-8B4A-941E-91AF8D844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SPFx</a:t>
            </a:r>
            <a:r>
              <a:rPr lang="en-US" dirty="0"/>
              <a:t> Solutions Declare Permission Requests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9FC978-D1D7-7C4E-A00C-9A2FAE9CB7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8849" y="1476622"/>
            <a:ext cx="11378776" cy="4601260"/>
          </a:xfrm>
          <a:solidFill>
            <a:schemeClr val="bg1"/>
          </a:solidFill>
        </p:spPr>
        <p:txBody>
          <a:bodyPr/>
          <a:lstStyle/>
          <a:p>
            <a:r>
              <a:rPr lang="en-US" sz="1400" dirty="0"/>
              <a:t>// package-</a:t>
            </a:r>
            <a:r>
              <a:rPr lang="en-US" sz="1400" dirty="0" err="1"/>
              <a:t>solution.json</a:t>
            </a:r>
            <a:endParaRPr lang="en-US" sz="1400" dirty="0"/>
          </a:p>
          <a:p>
            <a:r>
              <a:rPr lang="en-US" sz="1400" dirty="0"/>
              <a:t>{</a:t>
            </a:r>
          </a:p>
          <a:p>
            <a:r>
              <a:rPr lang="en-US" sz="1400" dirty="0"/>
              <a:t>  "$schema": "https://</a:t>
            </a:r>
            <a:r>
              <a:rPr lang="en-US" sz="1400" dirty="0" err="1"/>
              <a:t>developer.microsoft.com</a:t>
            </a:r>
            <a:r>
              <a:rPr lang="en-US" sz="1400" dirty="0"/>
              <a:t>/</a:t>
            </a:r>
            <a:r>
              <a:rPr lang="en-US" sz="1400" dirty="0" err="1"/>
              <a:t>json</a:t>
            </a:r>
            <a:r>
              <a:rPr lang="en-US" sz="1400" dirty="0"/>
              <a:t>-schemas/</a:t>
            </a:r>
            <a:r>
              <a:rPr lang="en-US" sz="1400" dirty="0" err="1"/>
              <a:t>spfx</a:t>
            </a:r>
            <a:r>
              <a:rPr lang="en-US" sz="1400" dirty="0"/>
              <a:t>-build/package-</a:t>
            </a:r>
            <a:r>
              <a:rPr lang="en-US" sz="1400" dirty="0" err="1"/>
              <a:t>solution.schema.json</a:t>
            </a:r>
            <a:r>
              <a:rPr lang="en-US" sz="1400" dirty="0"/>
              <a:t>",</a:t>
            </a:r>
          </a:p>
          <a:p>
            <a:r>
              <a:rPr lang="en-US" sz="1400" dirty="0"/>
              <a:t>  "solution": {</a:t>
            </a:r>
          </a:p>
          <a:p>
            <a:r>
              <a:rPr lang="en-US" sz="1400" dirty="0"/>
              <a:t>    "name": "</a:t>
            </a:r>
            <a:r>
              <a:rPr lang="en-US" sz="1400" dirty="0" err="1"/>
              <a:t>ms</a:t>
            </a:r>
            <a:r>
              <a:rPr lang="en-US" sz="1400" dirty="0"/>
              <a:t>-graph-</a:t>
            </a:r>
            <a:r>
              <a:rPr lang="en-US" sz="1400" dirty="0" err="1"/>
              <a:t>sp</a:t>
            </a:r>
            <a:r>
              <a:rPr lang="en-US" sz="1400" dirty="0"/>
              <a:t>-</a:t>
            </a:r>
            <a:r>
              <a:rPr lang="en-US" sz="1400" dirty="0" err="1"/>
              <a:t>fx</a:t>
            </a:r>
            <a:r>
              <a:rPr lang="en-US" sz="1400" dirty="0"/>
              <a:t>-client-side-solution",</a:t>
            </a:r>
          </a:p>
          <a:p>
            <a:r>
              <a:rPr lang="en-US" sz="1400" dirty="0"/>
              <a:t>    "id": "dfb230b7-4f61-431f-9b65-a34e83922663",</a:t>
            </a:r>
          </a:p>
          <a:p>
            <a:r>
              <a:rPr lang="en-US" sz="1400" dirty="0"/>
              <a:t>    "version": "1.0.0.0",</a:t>
            </a:r>
          </a:p>
          <a:p>
            <a:r>
              <a:rPr lang="en-US" sz="1400" dirty="0"/>
              <a:t>    "</a:t>
            </a:r>
            <a:r>
              <a:rPr lang="en-US" sz="1400" dirty="0" err="1"/>
              <a:t>includeClientSideAssets</a:t>
            </a:r>
            <a:r>
              <a:rPr lang="en-US" sz="1400" dirty="0"/>
              <a:t>": true,</a:t>
            </a:r>
          </a:p>
          <a:p>
            <a:r>
              <a:rPr lang="en-US" sz="1400" dirty="0"/>
              <a:t>    "</a:t>
            </a:r>
            <a:r>
              <a:rPr lang="en-US" sz="1400" dirty="0" err="1"/>
              <a:t>webApiPermissionRequests</a:t>
            </a:r>
            <a:r>
              <a:rPr lang="en-US" sz="1400" dirty="0"/>
              <a:t>": [</a:t>
            </a:r>
          </a:p>
          <a:p>
            <a:r>
              <a:rPr lang="en-US" sz="1400" dirty="0"/>
              <a:t>      { "resource": "Microsoft Graph", "scope": "</a:t>
            </a:r>
            <a:r>
              <a:rPr lang="en-US" sz="1400" dirty="0" err="1"/>
              <a:t>User.ReadBasic.All</a:t>
            </a:r>
            <a:r>
              <a:rPr lang="en-US" sz="1400" dirty="0"/>
              <a:t>” },</a:t>
            </a:r>
          </a:p>
          <a:p>
            <a:r>
              <a:rPr lang="en-US" sz="1400" dirty="0"/>
              <a:t>      { "resource": "Microsoft Graph", "scope": "</a:t>
            </a:r>
            <a:r>
              <a:rPr lang="en-US" sz="1400" dirty="0" err="1"/>
              <a:t>Calendars.Read</a:t>
            </a:r>
            <a:r>
              <a:rPr lang="en-US" sz="1400" dirty="0"/>
              <a:t>” },</a:t>
            </a:r>
          </a:p>
          <a:p>
            <a:r>
              <a:rPr lang="en-US" sz="1400" dirty="0"/>
              <a:t>      { "resource": "Microsoft Graph", "scope": "</a:t>
            </a:r>
            <a:r>
              <a:rPr lang="en-US" sz="1400" dirty="0" err="1"/>
              <a:t>Tasks.Read</a:t>
            </a:r>
            <a:r>
              <a:rPr lang="en-US" sz="1400" dirty="0"/>
              <a:t>” }</a:t>
            </a:r>
          </a:p>
          <a:p>
            <a:r>
              <a:rPr lang="en-US" sz="1400" dirty="0"/>
              <a:t>    ]</a:t>
            </a:r>
          </a:p>
          <a:p>
            <a:r>
              <a:rPr lang="en-US" sz="1400" dirty="0"/>
              <a:t>  },</a:t>
            </a:r>
          </a:p>
          <a:p>
            <a:r>
              <a:rPr lang="en-US" sz="1400" dirty="0"/>
              <a:t>  "paths": {</a:t>
            </a:r>
          </a:p>
          <a:p>
            <a:r>
              <a:rPr lang="en-US" sz="1400" dirty="0"/>
              <a:t>    "</a:t>
            </a:r>
            <a:r>
              <a:rPr lang="en-US" sz="1400" dirty="0" err="1"/>
              <a:t>zippedPackage</a:t>
            </a:r>
            <a:r>
              <a:rPr lang="en-US" sz="1400" dirty="0"/>
              <a:t>": "solution/</a:t>
            </a:r>
            <a:r>
              <a:rPr lang="en-US" sz="1400" dirty="0" err="1"/>
              <a:t>ms</a:t>
            </a:r>
            <a:r>
              <a:rPr lang="en-US" sz="1400" dirty="0"/>
              <a:t>-graph-</a:t>
            </a:r>
            <a:r>
              <a:rPr lang="en-US" sz="1400" dirty="0" err="1"/>
              <a:t>sp</a:t>
            </a:r>
            <a:r>
              <a:rPr lang="en-US" sz="1400" dirty="0"/>
              <a:t>-</a:t>
            </a:r>
            <a:r>
              <a:rPr lang="en-US" sz="1400" dirty="0" err="1"/>
              <a:t>fx.sppkg</a:t>
            </a:r>
            <a:r>
              <a:rPr lang="en-US" sz="1400" dirty="0"/>
              <a:t>"</a:t>
            </a:r>
          </a:p>
          <a:p>
            <a:r>
              <a:rPr lang="en-US" sz="1400" dirty="0"/>
              <a:t>  }</a:t>
            </a:r>
          </a:p>
          <a:p>
            <a:r>
              <a:rPr lang="en-US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1553439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8BA819A-BBF1-6B4E-931B-E498434F1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SharePoint Package to SharePoint App Catalog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C590F03-7E50-AD4A-A381-ED8F200345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1785104"/>
          </a:xfrm>
        </p:spPr>
        <p:txBody>
          <a:bodyPr/>
          <a:lstStyle/>
          <a:p>
            <a:r>
              <a:rPr lang="en-US" sz="2400" dirty="0"/>
              <a:t>Upload SharePoint packages to the app catalog</a:t>
            </a:r>
          </a:p>
          <a:p>
            <a:endParaRPr lang="en-US" dirty="0"/>
          </a:p>
          <a:p>
            <a:pPr lvl="1"/>
            <a:r>
              <a:rPr lang="en-US" sz="1800" dirty="0"/>
              <a:t>Extra note in dialog notifies of additional step required</a:t>
            </a:r>
          </a:p>
          <a:p>
            <a:pPr lvl="1"/>
            <a:r>
              <a:rPr lang="en-US" sz="1800" dirty="0"/>
              <a:t>While application can be installed in SharePoint sites,</a:t>
            </a:r>
            <a:br>
              <a:rPr lang="en-US" sz="1800" dirty="0"/>
            </a:br>
            <a:r>
              <a:rPr lang="en-US" sz="1800" dirty="0"/>
              <a:t>it does not have the permissions granted that it needs</a:t>
            </a:r>
            <a:br>
              <a:rPr lang="en-US" sz="1800" dirty="0"/>
            </a:br>
            <a:r>
              <a:rPr lang="en-US" sz="1800" dirty="0"/>
              <a:t>to access Azure AD protected resources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9291EF6-E42F-7440-9C9D-95859A0C9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3023" y="3214124"/>
            <a:ext cx="5800563" cy="335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2384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76908-7459-8A43-87E4-1BEE3948D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Approve / Reject with SharePoint Online API Management Page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3DED1D-5B65-9547-8D2B-396BE49DB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3668" y="1253299"/>
            <a:ext cx="2339612" cy="5213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5CD8D1-9D2D-7242-9E40-C612F55FB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953" y="1716690"/>
            <a:ext cx="64389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5716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athena xmlns="http://schemas.microsoft.com/edu/athena" version="0.1.3396.0">
  <ink scale="0.5713244">AAEAAAD/////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+P///wxBY3Rpb25UeXBlVjEBAAAAB3ZhbHVlX18ACAIAAAAAAAAABQUAAAANQ2xlYXJDYW52YXNWMQIAAAAJU3RhcnRUaW1lBFR5cGUABBAMQWN0aW9uVHlwZVYxAgAAAAIAAADYBgEAAAAAAAH3////+P///wAAAAAFBgAAAA9QZW5BdHRyaWJ1dGVzVjEKAAAAB19jb2xvckEHX2NvbG9yUgdfY29sb3JHB19jb2xvckIKRml0VG9DdXJ2ZQZIZWlnaHQOSWdub3JlUHJlc3N1cmUNSXNIaWdobGlnaHRlcgVTaGFwZQVXaWR0aAAAAAAAAAAABAACAgICAQYBAQxCcnVzaFNoYXBlVjECAAAABgIAAAD/AAAAAAAAAAAAAAhAAAAF9v///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/IAAAAAAA4D8AAAA/AAAAAAAAAAAL</ink>
</athena>
</file>

<file path=customXml/itemProps1.xml><?xml version="1.0" encoding="utf-8"?>
<ds:datastoreItem xmlns:ds="http://schemas.openxmlformats.org/officeDocument/2006/customXml" ds:itemID="{AB748CBD-0949-444B-9600-75CD9A8FAB3E}">
  <ds:schemaRefs>
    <ds:schemaRef ds:uri="http://schemas.microsoft.com/edu/athen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820</Words>
  <Application>Microsoft Macintosh PowerPoint</Application>
  <PresentationFormat>Custom</PresentationFormat>
  <Paragraphs>102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Consolas</vt:lpstr>
      <vt:lpstr>Segoe UI</vt:lpstr>
      <vt:lpstr>Segoe UI Light</vt:lpstr>
      <vt:lpstr>Segoe UI Semibold</vt:lpstr>
      <vt:lpstr>Wingdings</vt:lpstr>
      <vt:lpstr>Office 365 PPT Template - 2017</vt:lpstr>
      <vt:lpstr>Leveraging the Microsoft Graph API from the SharePoint Framework </vt:lpstr>
      <vt:lpstr>Microsoft Graph  REST API</vt:lpstr>
      <vt:lpstr>Office 365 and SharePoint Online Users Already Authenticated</vt:lpstr>
      <vt:lpstr>Calling Secured Services from Client-side Code is a Challenge</vt:lpstr>
      <vt:lpstr>Solution: Proxy Calls to Secured Services through Existing Application</vt:lpstr>
      <vt:lpstr>Granting Scopes to Azure AD Protected Resources in SharePoint Online</vt:lpstr>
      <vt:lpstr>SPFx Solutions Declare Permission Requests</vt:lpstr>
      <vt:lpstr>Add SharePoint Package to SharePoint App Catalog</vt:lpstr>
      <vt:lpstr>Approve / Reject with SharePoint Online API Management Page</vt:lpstr>
      <vt:lpstr>Demo Accessing User Calendar Events from the Microsoft Graph in a SharePoint Framework Client-Side Web Part</vt:lpstr>
      <vt:lpstr>Summary</vt:lpstr>
      <vt:lpstr>Reading further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2018-06-28T11:22:33Z</dcterms:modified>
</cp:coreProperties>
</file>

<file path=docProps/thumbnail.jpeg>
</file>